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7"/>
  </p:handoutMasterIdLst>
  <p:sldIdLst>
    <p:sldId id="256" r:id="rId2"/>
    <p:sldId id="261" r:id="rId3"/>
    <p:sldId id="271" r:id="rId4"/>
    <p:sldId id="275" r:id="rId5"/>
    <p:sldId id="257" r:id="rId6"/>
    <p:sldId id="277" r:id="rId7"/>
    <p:sldId id="274" r:id="rId8"/>
    <p:sldId id="273" r:id="rId9"/>
    <p:sldId id="276" r:id="rId10"/>
    <p:sldId id="290" r:id="rId11"/>
    <p:sldId id="259" r:id="rId12"/>
    <p:sldId id="280" r:id="rId13"/>
    <p:sldId id="281" r:id="rId14"/>
    <p:sldId id="263" r:id="rId15"/>
    <p:sldId id="279" r:id="rId16"/>
    <p:sldId id="258" r:id="rId17"/>
    <p:sldId id="282" r:id="rId18"/>
    <p:sldId id="278" r:id="rId19"/>
    <p:sldId id="283" r:id="rId20"/>
    <p:sldId id="260" r:id="rId21"/>
    <p:sldId id="264" r:id="rId22"/>
    <p:sldId id="265" r:id="rId23"/>
    <p:sldId id="268" r:id="rId24"/>
    <p:sldId id="267" r:id="rId25"/>
    <p:sldId id="291" r:id="rId26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olina Smoderek" initials="KS" lastIdx="1" clrIdx="0">
    <p:extLst>
      <p:ext uri="{19B8F6BF-5375-455C-9EA6-DF929625EA0E}">
        <p15:presenceInfo xmlns:p15="http://schemas.microsoft.com/office/powerpoint/2012/main" userId="b22a666a0f807b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outlineViewPr>
    <p:cViewPr>
      <p:scale>
        <a:sx n="33" d="100"/>
        <a:sy n="33" d="100"/>
      </p:scale>
      <p:origin x="0" y="-240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1T12:04:38.18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87FB6-0A79-443B-8454-A840988C7F0C}" type="datetimeFigureOut">
              <a:rPr lang="pl-PL" smtClean="0"/>
              <a:t>05.05.2021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16009-573F-4704-B7CF-2C059F312C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4959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kontakt@ziolowyraj.com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/>
              <a:t/>
            </a:r>
            <a:br>
              <a:rPr lang="pl-PL" sz="4400" dirty="0"/>
            </a:br>
            <a:r>
              <a:rPr lang="pl-PL" sz="4000" b="1" dirty="0" smtClean="0">
                <a:solidFill>
                  <a:srgbClr val="00B050"/>
                </a:solidFill>
              </a:rPr>
              <a:t>Aromaterapia </a:t>
            </a:r>
            <a:r>
              <a:rPr lang="pl-PL" sz="4000" b="1" dirty="0">
                <a:solidFill>
                  <a:srgbClr val="00B050"/>
                </a:solidFill>
              </a:rPr>
              <a:t>– leśna i łąkowa </a:t>
            </a:r>
            <a:br>
              <a:rPr lang="pl-PL" sz="4000" b="1" dirty="0">
                <a:solidFill>
                  <a:srgbClr val="00B050"/>
                </a:solidFill>
              </a:rPr>
            </a:br>
            <a:r>
              <a:rPr lang="pl-PL" sz="4000" b="1" dirty="0">
                <a:solidFill>
                  <a:srgbClr val="00B050"/>
                </a:solidFill>
              </a:rPr>
              <a:t>alternatywa dla </a:t>
            </a:r>
            <a:r>
              <a:rPr lang="pl-PL" sz="4000" b="1" dirty="0" smtClean="0">
                <a:solidFill>
                  <a:srgbClr val="00B050"/>
                </a:solidFill>
              </a:rPr>
              <a:t>zdrowia</a:t>
            </a:r>
            <a:endParaRPr lang="pl-PL" sz="4000" b="1" dirty="0">
              <a:solidFill>
                <a:srgbClr val="00B05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92398" y="3644722"/>
            <a:ext cx="6815669" cy="1622738"/>
          </a:xfrm>
        </p:spPr>
        <p:txBody>
          <a:bodyPr>
            <a:normAutofit fontScale="92500" lnSpcReduction="10000"/>
          </a:bodyPr>
          <a:lstStyle/>
          <a:p>
            <a:r>
              <a:rPr lang="pl-PL" sz="2800" dirty="0"/>
              <a:t>dr Karolina Julia Smoderek</a:t>
            </a:r>
            <a:br>
              <a:rPr lang="pl-PL" sz="2800" dirty="0"/>
            </a:br>
            <a:r>
              <a:rPr lang="pl-PL" sz="2800" dirty="0"/>
              <a:t>Dr n. hum., zielarz, terapeuta</a:t>
            </a:r>
            <a:endParaRPr lang="pl-PL" sz="2800" dirty="0" smtClean="0"/>
          </a:p>
          <a:p>
            <a:endParaRPr lang="pl-PL" dirty="0"/>
          </a:p>
          <a:p>
            <a:r>
              <a:rPr lang="pl-PL" sz="1600" dirty="0" smtClean="0"/>
              <a:t>Organizator</a:t>
            </a:r>
            <a:r>
              <a:rPr lang="pl-PL" sz="1600" dirty="0"/>
              <a:t>: </a:t>
            </a:r>
            <a:r>
              <a:rPr lang="pl-PL" sz="1600" dirty="0" smtClean="0"/>
              <a:t>OPS KAŁUSZYN &amp; </a:t>
            </a:r>
            <a:r>
              <a:rPr lang="pl-PL" sz="1600" dirty="0"/>
              <a:t>Ziołowy </a:t>
            </a:r>
            <a:r>
              <a:rPr lang="pl-PL" sz="1600" dirty="0" smtClean="0"/>
              <a:t>Raj</a:t>
            </a:r>
            <a:endParaRPr lang="pl-PL" sz="16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683" y="339535"/>
            <a:ext cx="1169098" cy="93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</a:rPr>
              <a:t>Ciekawostki:</a:t>
            </a: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2556932"/>
            <a:ext cx="8698605" cy="33189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00B050"/>
                </a:solidFill>
              </a:rPr>
              <a:t>Ciekawostka: </a:t>
            </a:r>
            <a:r>
              <a:rPr lang="pl-PL" dirty="0"/>
              <a:t>w XIX i XX w. w lecznictwie: podczas I wojny światowej powszechne stało się stosowanie aromatycznych esencji w szpitalach cywilnych i wojskowych. Wykorzystywano olejki eteryczne ze względu na ich właściwości przeciwbakteryjne, a także wspomagające gojenie się ran. </a:t>
            </a:r>
          </a:p>
          <a:p>
            <a:pPr marL="0" indent="0">
              <a:buNone/>
            </a:pPr>
            <a:r>
              <a:rPr lang="pl-PL" dirty="0"/>
              <a:t>Doktor </a:t>
            </a:r>
            <a:r>
              <a:rPr lang="pl-PL" dirty="0" err="1"/>
              <a:t>Renè</a:t>
            </a:r>
            <a:r>
              <a:rPr lang="pl-PL" dirty="0"/>
              <a:t>-Maurice </a:t>
            </a:r>
            <a:r>
              <a:rPr lang="pl-PL" dirty="0" err="1"/>
              <a:t>Gattefossè</a:t>
            </a:r>
            <a:r>
              <a:rPr lang="pl-PL" dirty="0"/>
              <a:t>, francuski chemik kosmetyczny, jest powszechnie uznawany za </a:t>
            </a:r>
            <a:r>
              <a:rPr lang="pl-PL" b="1" dirty="0">
                <a:solidFill>
                  <a:srgbClr val="00B050"/>
                </a:solidFill>
              </a:rPr>
              <a:t>ojca aromaterapii</a:t>
            </a:r>
            <a:r>
              <a:rPr lang="pl-PL" dirty="0"/>
              <a:t>. W roku 1937 – 30 lat od rozpoczęcia badań nad olejkami opowiedział on światu w książce pt. „</a:t>
            </a:r>
            <a:r>
              <a:rPr lang="pl-PL" dirty="0" err="1" smtClean="0"/>
              <a:t>Aromatherapy</a:t>
            </a:r>
            <a:r>
              <a:rPr lang="pl-PL" dirty="0"/>
              <a:t>” swoją historię – słynnego wykorzystania olejku lawendowego, który użyto do leczenia poważnych oparzeń. 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006" y="5009882"/>
            <a:ext cx="1217617" cy="97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44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26972"/>
          </a:xfrm>
        </p:spPr>
        <p:txBody>
          <a:bodyPr/>
          <a:lstStyle/>
          <a:p>
            <a:pPr algn="l"/>
            <a:r>
              <a:rPr lang="pl-PL" dirty="0" smtClean="0"/>
              <a:t>Jak stosować </a:t>
            </a:r>
            <a:r>
              <a:rPr lang="pl-PL" dirty="0"/>
              <a:t>olejki eteryczne?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6308" y="2544053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rgbClr val="00B050"/>
                </a:solidFill>
              </a:rPr>
              <a:t>N</a:t>
            </a:r>
            <a:r>
              <a:rPr lang="pl-PL" b="1" dirty="0" smtClean="0">
                <a:solidFill>
                  <a:srgbClr val="00B050"/>
                </a:solidFill>
              </a:rPr>
              <a:t>ajlepsze sposoby wykorzystanie olejków eterycznych</a:t>
            </a:r>
            <a:r>
              <a:rPr lang="pl-PL" dirty="0" smtClean="0"/>
              <a:t>:</a:t>
            </a:r>
          </a:p>
          <a:p>
            <a:r>
              <a:rPr lang="pl-PL" dirty="0" smtClean="0"/>
              <a:t>Aromaterapia (dyfuzor, nebulizator)</a:t>
            </a:r>
          </a:p>
          <a:p>
            <a:r>
              <a:rPr lang="pl-PL" dirty="0" smtClean="0"/>
              <a:t>Bezpośrednio: punktowo, z dłoni</a:t>
            </a:r>
          </a:p>
          <a:p>
            <a:r>
              <a:rPr lang="pl-PL" dirty="0" smtClean="0"/>
              <a:t>Kąpiel/sauna/masaże </a:t>
            </a:r>
          </a:p>
          <a:p>
            <a:r>
              <a:rPr lang="pl-PL" dirty="0" smtClean="0"/>
              <a:t>Dla zaawansowanych: zastosowanie wewnętrznie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831" y="1832314"/>
            <a:ext cx="3572374" cy="442974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588" y="4939936"/>
            <a:ext cx="1217617" cy="97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0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Aroma</a:t>
            </a:r>
            <a:r>
              <a:rPr lang="pl-PL" dirty="0" smtClean="0"/>
              <a:t> BEAUTY &amp; SPA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/>
              <a:t>Skroplona olejkiem </a:t>
            </a:r>
            <a:r>
              <a:rPr lang="pl-PL" b="1" dirty="0"/>
              <a:t>sól morska</a:t>
            </a:r>
            <a:r>
              <a:rPr lang="pl-PL" dirty="0"/>
              <a:t> pozostawiona w ozdobnym pojemniczku </a:t>
            </a:r>
            <a:r>
              <a:rPr lang="pl-PL" dirty="0" smtClean="0"/>
              <a:t>będzie </a:t>
            </a:r>
            <a:r>
              <a:rPr lang="pl-PL" dirty="0"/>
              <a:t>stopniowo wydzielała aromat i sprawdzi się jako </a:t>
            </a:r>
            <a:r>
              <a:rPr lang="pl-PL" dirty="0" smtClean="0"/>
              <a:t>naturalny odświeżacz </a:t>
            </a:r>
            <a:r>
              <a:rPr lang="pl-PL" dirty="0"/>
              <a:t>powietrza. Zamiast soli morskiej można użyć do tego </a:t>
            </a:r>
            <a:r>
              <a:rPr lang="pl-PL" b="1" dirty="0"/>
              <a:t>mieszanki wysuszonych kwiatów lub liści</a:t>
            </a:r>
            <a:r>
              <a:rPr lang="pl-PL" dirty="0"/>
              <a:t> </a:t>
            </a:r>
            <a:r>
              <a:rPr lang="pl-PL" dirty="0" smtClean="0"/>
              <a:t>ziół i </a:t>
            </a:r>
            <a:r>
              <a:rPr lang="pl-PL" dirty="0"/>
              <a:t>nasycić je olejkami eterycznymi. </a:t>
            </a:r>
            <a:endParaRPr lang="pl-PL" dirty="0" smtClean="0"/>
          </a:p>
          <a:p>
            <a:pPr marL="0" indent="0" algn="ctr">
              <a:buNone/>
            </a:pPr>
            <a:r>
              <a:rPr lang="pl-PL" b="1" dirty="0" smtClean="0"/>
              <a:t>Kąpiel </a:t>
            </a:r>
            <a:r>
              <a:rPr lang="pl-PL" dirty="0" smtClean="0"/>
              <a:t>z dodatkiem olejków eterycznych rozpuszczonych w oleju bazowym lub </a:t>
            </a:r>
            <a:r>
              <a:rPr lang="pl-PL" b="1" dirty="0" smtClean="0"/>
              <a:t>moczenie stóp </a:t>
            </a:r>
            <a:r>
              <a:rPr lang="pl-PL" dirty="0" smtClean="0"/>
              <a:t>z dodatkiem olejku i oleju bazowego.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740" y="5022760"/>
            <a:ext cx="1217617" cy="97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75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Inne ciekawe możliwości: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solidFill>
                  <a:srgbClr val="00B050"/>
                </a:solidFill>
              </a:rPr>
              <a:t>Dyfuzory/nawilżacze powietrza: </a:t>
            </a:r>
            <a:r>
              <a:rPr lang="pl-PL" dirty="0"/>
              <a:t>olejki przeciwbakteryjne jak lawendowy, z drzewa </a:t>
            </a:r>
            <a:r>
              <a:rPr lang="pl-PL" dirty="0" smtClean="0"/>
              <a:t>herbacianego, cytrusowe</a:t>
            </a:r>
            <a:endParaRPr lang="pl-PL" dirty="0"/>
          </a:p>
          <a:p>
            <a:r>
              <a:rPr lang="pl-PL" b="1" dirty="0">
                <a:solidFill>
                  <a:srgbClr val="00B050"/>
                </a:solidFill>
              </a:rPr>
              <a:t>Sauna </a:t>
            </a:r>
            <a:r>
              <a:rPr lang="pl-PL" b="1" dirty="0" err="1">
                <a:solidFill>
                  <a:srgbClr val="00B050"/>
                </a:solidFill>
              </a:rPr>
              <a:t>aromaterapeutyczna</a:t>
            </a:r>
            <a:r>
              <a:rPr lang="pl-PL" b="1" dirty="0">
                <a:solidFill>
                  <a:srgbClr val="00B050"/>
                </a:solidFill>
              </a:rPr>
              <a:t>: </a:t>
            </a:r>
            <a:r>
              <a:rPr lang="pl-PL" dirty="0"/>
              <a:t>olejki drzewne: olejek cedrowy, świerkowy, sosnowy, jodłowy i </a:t>
            </a:r>
            <a:r>
              <a:rPr lang="pl-PL" dirty="0" smtClean="0"/>
              <a:t>eukaliptusowy. WAŻNE: rozcieńczone w wodzie ze względu na łatwopalność!</a:t>
            </a:r>
            <a:endParaRPr lang="pl-PL" dirty="0"/>
          </a:p>
          <a:p>
            <a:r>
              <a:rPr lang="pl-PL" b="1" dirty="0">
                <a:solidFill>
                  <a:srgbClr val="00B050"/>
                </a:solidFill>
              </a:rPr>
              <a:t>Domowa inhalacja: </a:t>
            </a:r>
            <a:r>
              <a:rPr lang="pl-PL" dirty="0"/>
              <a:t>olejek eukaliptusowy, tymiankowy, sosnowy, majerankowy/oregano, z mięty pieprzowej. WAŻNE! </a:t>
            </a:r>
            <a:r>
              <a:rPr lang="pl-PL" b="1" dirty="0">
                <a:solidFill>
                  <a:srgbClr val="FF0000"/>
                </a:solidFill>
              </a:rPr>
              <a:t>Uważać na podrażnienia oczu!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18" y="4997003"/>
            <a:ext cx="1217617" cy="97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85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Dlaczego olejki eteryczne działają szybciej </a:t>
            </a:r>
            <a:r>
              <a:rPr lang="pl-PL" dirty="0" smtClean="0"/>
              <a:t>niż lekarstwa?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Badania nad olejkami wykazują, że działają one szybciej niż lekarstwa podawane drogą doustną. (wyjątek – dożylna forma podania). </a:t>
            </a:r>
          </a:p>
          <a:p>
            <a:r>
              <a:rPr lang="pl-PL" dirty="0" smtClean="0"/>
              <a:t>Dlaczego?</a:t>
            </a:r>
          </a:p>
          <a:p>
            <a:r>
              <a:rPr lang="pl-PL" dirty="0" smtClean="0"/>
              <a:t>Ponieważ </a:t>
            </a:r>
            <a:r>
              <a:rPr lang="pl-PL" b="1" dirty="0" smtClean="0">
                <a:solidFill>
                  <a:srgbClr val="00B050"/>
                </a:solidFill>
              </a:rPr>
              <a:t>olejki pokonują barierę krew-mózg w kilka-kilkanaście sekund od zastosowania. </a:t>
            </a:r>
            <a:r>
              <a:rPr lang="pl-PL" dirty="0"/>
              <a:t>F</a:t>
            </a:r>
            <a:r>
              <a:rPr lang="pl-PL" dirty="0" smtClean="0"/>
              <a:t>izyczna bariera </a:t>
            </a:r>
            <a:r>
              <a:rPr lang="pl-PL" dirty="0"/>
              <a:t>pomiędzy śródbłonkiem naczyń krwionośnych a tkanką </a:t>
            </a:r>
            <a:r>
              <a:rPr lang="pl-PL" dirty="0" smtClean="0"/>
              <a:t>nerwową; określa się ją jako sumą </a:t>
            </a:r>
            <a:r>
              <a:rPr lang="pl-PL" dirty="0"/>
              <a:t>dwukierunkowych procesów wymiany </a:t>
            </a:r>
            <a:r>
              <a:rPr lang="pl-PL" dirty="0" smtClean="0"/>
              <a:t>składników. 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Większość </a:t>
            </a:r>
            <a:r>
              <a:rPr lang="pl-PL" b="1" dirty="0">
                <a:solidFill>
                  <a:srgbClr val="FF0000"/>
                </a:solidFill>
              </a:rPr>
              <a:t>leków przeznaczonych do leczenia chorób o podłożu neurologicznym nie jest w stanie pokonać tej bariery</a:t>
            </a:r>
            <a:r>
              <a:rPr lang="pl-PL" b="1" dirty="0" smtClean="0">
                <a:solidFill>
                  <a:srgbClr val="FF0000"/>
                </a:solidFill>
              </a:rPr>
              <a:t>. </a:t>
            </a:r>
            <a:r>
              <a:rPr lang="pl-PL" dirty="0" smtClean="0"/>
              <a:t>A olejki TAK!</a:t>
            </a:r>
            <a:endParaRPr lang="pl-PL" b="1" dirty="0" smtClean="0">
              <a:solidFill>
                <a:srgbClr val="00B050"/>
              </a:solidFill>
            </a:endParaRP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19" y="5048518"/>
            <a:ext cx="1217617" cy="97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479856"/>
            <a:ext cx="9601196" cy="898183"/>
          </a:xfrm>
        </p:spPr>
        <p:txBody>
          <a:bodyPr>
            <a:normAutofit/>
          </a:bodyPr>
          <a:lstStyle/>
          <a:p>
            <a:r>
              <a:rPr lang="pl-PL" dirty="0" smtClean="0"/>
              <a:t>Podstawowe </a:t>
            </a:r>
            <a:r>
              <a:rPr lang="pl-PL" dirty="0"/>
              <a:t>zasady </a:t>
            </a:r>
            <a:r>
              <a:rPr lang="pl-PL" dirty="0" smtClean="0"/>
              <a:t>aromaterapii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2" y="1378039"/>
            <a:ext cx="8736005" cy="49970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1600" b="1" dirty="0" smtClean="0">
                <a:solidFill>
                  <a:srgbClr val="00B050"/>
                </a:solidFill>
              </a:rPr>
              <a:t>Zgodne </a:t>
            </a:r>
            <a:r>
              <a:rPr lang="pl-PL" sz="1600" b="1" dirty="0">
                <a:solidFill>
                  <a:srgbClr val="00B050"/>
                </a:solidFill>
              </a:rPr>
              <a:t>ze stanowiskiem Polskiego Towarzystwa </a:t>
            </a:r>
            <a:r>
              <a:rPr lang="pl-PL" sz="1600" b="1" dirty="0" err="1" smtClean="0">
                <a:solidFill>
                  <a:srgbClr val="00B050"/>
                </a:solidFill>
              </a:rPr>
              <a:t>Aromaterapeutycznego</a:t>
            </a:r>
            <a:endParaRPr lang="pl-PL" sz="1600" b="1" dirty="0" smtClean="0">
              <a:solidFill>
                <a:srgbClr val="00B050"/>
              </a:solidFill>
            </a:endParaRPr>
          </a:p>
          <a:p>
            <a:pPr marL="0" indent="0" fontAlgn="base">
              <a:buNone/>
            </a:pPr>
            <a:r>
              <a:rPr lang="pl-PL" sz="1600" dirty="0" smtClean="0"/>
              <a:t>1. Używaj </a:t>
            </a:r>
            <a:r>
              <a:rPr lang="pl-PL" sz="1600" dirty="0"/>
              <a:t>tych olejków i mieszanek olejków eterycznych, których zapach najbardziej Ci odpowiada.</a:t>
            </a:r>
          </a:p>
          <a:p>
            <a:pPr marL="0" indent="0" fontAlgn="base">
              <a:buNone/>
            </a:pPr>
            <a:r>
              <a:rPr lang="pl-PL" sz="1600" dirty="0" smtClean="0"/>
              <a:t>2. Przygotowując mieszankę </a:t>
            </a:r>
            <a:r>
              <a:rPr lang="pl-PL" sz="1600" dirty="0"/>
              <a:t>mieszaj ze sobą </a:t>
            </a:r>
            <a:r>
              <a:rPr lang="pl-PL" sz="1600" dirty="0" smtClean="0"/>
              <a:t>3-5 </a:t>
            </a:r>
            <a:r>
              <a:rPr lang="pl-PL" sz="1600" dirty="0"/>
              <a:t>olejków eterycznych</a:t>
            </a:r>
            <a:r>
              <a:rPr lang="pl-PL" sz="1600" dirty="0" smtClean="0"/>
              <a:t>.</a:t>
            </a:r>
            <a:endParaRPr lang="pl-PL" sz="1600" dirty="0"/>
          </a:p>
          <a:p>
            <a:pPr marL="0" indent="0" fontAlgn="base">
              <a:buNone/>
            </a:pPr>
            <a:r>
              <a:rPr lang="pl-PL" sz="1600" dirty="0" smtClean="0"/>
              <a:t>3. Nie </a:t>
            </a:r>
            <a:r>
              <a:rPr lang="pl-PL" sz="1600" dirty="0"/>
              <a:t>stosuj większych dawek olejków niż </a:t>
            </a:r>
            <a:r>
              <a:rPr lang="pl-PL" sz="1600" dirty="0" smtClean="0"/>
              <a:t>wskazane stężenie 1-2%-owe: </a:t>
            </a:r>
            <a:r>
              <a:rPr lang="pl-PL" sz="1600" dirty="0"/>
              <a:t>5-10 kropli w </a:t>
            </a:r>
            <a:r>
              <a:rPr lang="pl-PL" sz="1600" dirty="0" smtClean="0"/>
              <a:t>kominku, dyfuzorze, nebulizatorze, </a:t>
            </a:r>
            <a:r>
              <a:rPr lang="pl-PL" sz="1600" dirty="0"/>
              <a:t>10-15 kropli do kąpieli w wannie, 15-30 kropli w 50 ml oleju roślinnego do masażu.</a:t>
            </a:r>
          </a:p>
          <a:p>
            <a:pPr marL="0" indent="0" fontAlgn="base">
              <a:buNone/>
            </a:pPr>
            <a:r>
              <a:rPr lang="pl-PL" sz="1600" dirty="0" smtClean="0"/>
              <a:t>4. Nie </a:t>
            </a:r>
            <a:r>
              <a:rPr lang="pl-PL" sz="1600" dirty="0"/>
              <a:t>stosuj olejków eterycznych </a:t>
            </a:r>
            <a:r>
              <a:rPr lang="pl-PL" sz="1600" dirty="0" smtClean="0"/>
              <a:t>doustnie (bez rozcieńczenia w oleju bazowym – grozi poparzeniem błon śluzowych!)</a:t>
            </a:r>
            <a:endParaRPr lang="pl-PL" sz="1600" dirty="0"/>
          </a:p>
          <a:p>
            <a:pPr marL="0" indent="0" fontAlgn="base">
              <a:buNone/>
            </a:pPr>
            <a:r>
              <a:rPr lang="pl-PL" sz="1600" dirty="0" smtClean="0"/>
              <a:t>5. Nie </a:t>
            </a:r>
            <a:r>
              <a:rPr lang="pl-PL" sz="1600" dirty="0"/>
              <a:t>stosuj </a:t>
            </a:r>
            <a:r>
              <a:rPr lang="pl-PL" sz="1600" dirty="0" smtClean="0"/>
              <a:t>olejków </a:t>
            </a:r>
            <a:r>
              <a:rPr lang="pl-PL" sz="1600" dirty="0"/>
              <a:t>bezpośrednio na </a:t>
            </a:r>
            <a:r>
              <a:rPr lang="pl-PL" sz="1600" dirty="0" smtClean="0"/>
              <a:t>skórę (jeżeli wymagają rozcieńczenia). </a:t>
            </a:r>
            <a:r>
              <a:rPr lang="pl-PL" sz="1600" dirty="0"/>
              <a:t>Do masażu rozpuszczaj je w tzw. nośniku, którym powinien być naturalny olej roślinny.</a:t>
            </a:r>
          </a:p>
          <a:p>
            <a:pPr marL="0" indent="0" fontAlgn="base">
              <a:buNone/>
            </a:pPr>
            <a:r>
              <a:rPr lang="pl-PL" sz="1600" dirty="0" smtClean="0"/>
              <a:t>6. Przed </a:t>
            </a:r>
            <a:r>
              <a:rPr lang="pl-PL" sz="1600" dirty="0"/>
              <a:t>pierwszym </a:t>
            </a:r>
            <a:r>
              <a:rPr lang="pl-PL" sz="1600" dirty="0" smtClean="0"/>
              <a:t>użyciem wykonaj 12 </a:t>
            </a:r>
            <a:r>
              <a:rPr lang="pl-PL" sz="1600" dirty="0"/>
              <a:t>godzinny test uczuleniowy. Kroplę olejku lub mieszanki rozpuścić w łyżeczce oleju roślinnego </a:t>
            </a:r>
            <a:r>
              <a:rPr lang="pl-PL" sz="1600" dirty="0" smtClean="0"/>
              <a:t>i wetrzyj w </a:t>
            </a:r>
            <a:r>
              <a:rPr lang="pl-PL" sz="1600" dirty="0"/>
              <a:t>skórę </a:t>
            </a:r>
            <a:r>
              <a:rPr lang="pl-PL" sz="1600" dirty="0" smtClean="0"/>
              <a:t>w zgięciu łokcie. </a:t>
            </a:r>
          </a:p>
          <a:p>
            <a:pPr marL="0" indent="0" fontAlgn="base">
              <a:buNone/>
            </a:pPr>
            <a:r>
              <a:rPr lang="pl-PL" sz="1600" dirty="0" smtClean="0"/>
              <a:t>7. Nie </a:t>
            </a:r>
            <a:r>
              <a:rPr lang="pl-PL" sz="1600" dirty="0"/>
              <a:t>łącz kąpieli </a:t>
            </a:r>
            <a:r>
              <a:rPr lang="pl-PL" sz="1600" dirty="0" smtClean="0"/>
              <a:t>z dodatkiem olejków z kosmetykami pianotwórczymi.</a:t>
            </a:r>
            <a:endParaRPr lang="pl-PL" sz="1600" dirty="0"/>
          </a:p>
          <a:p>
            <a:pPr marL="0" indent="0" fontAlgn="base">
              <a:buNone/>
            </a:pPr>
            <a:r>
              <a:rPr lang="pl-PL" sz="1600" dirty="0" smtClean="0"/>
              <a:t>8. Pamiętaj </a:t>
            </a:r>
            <a:r>
              <a:rPr lang="pl-PL" sz="1600" dirty="0"/>
              <a:t>o ogólnych przeciwwskazaniach. W przypadku ciąży, </a:t>
            </a:r>
            <a:r>
              <a:rPr lang="pl-PL" sz="1600" dirty="0" smtClean="0"/>
              <a:t>alergii, </a:t>
            </a:r>
            <a:r>
              <a:rPr lang="pl-PL" sz="1600" dirty="0"/>
              <a:t>wieku dziecięcego, </a:t>
            </a:r>
            <a:r>
              <a:rPr lang="pl-PL" sz="1600" dirty="0" smtClean="0"/>
              <a:t>opalania -zachowaj środki ostrożności.</a:t>
            </a:r>
          </a:p>
          <a:p>
            <a:pPr marL="0" indent="0" fontAlgn="base">
              <a:buNone/>
            </a:pPr>
            <a:r>
              <a:rPr lang="pl-PL" sz="1600" dirty="0" smtClean="0"/>
              <a:t>9. Stosuj </a:t>
            </a:r>
            <a:r>
              <a:rPr lang="pl-PL" sz="1600" dirty="0"/>
              <a:t>tylko </a:t>
            </a:r>
            <a:r>
              <a:rPr lang="pl-PL" sz="1600" dirty="0" smtClean="0"/>
              <a:t>wysokiej jakości, czyste </a:t>
            </a:r>
            <a:r>
              <a:rPr lang="pl-PL" sz="1600" dirty="0"/>
              <a:t>olejki </a:t>
            </a:r>
            <a:r>
              <a:rPr lang="pl-PL" sz="1600" dirty="0" smtClean="0"/>
              <a:t>eteryczne ze sprawdzonego źródła. </a:t>
            </a:r>
            <a:endParaRPr lang="pl-PL" sz="1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407" y="5215943"/>
            <a:ext cx="1217617" cy="97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0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Środki bezpieczeństwa czyli jak </a:t>
            </a:r>
            <a:r>
              <a:rPr lang="pl-PL" dirty="0"/>
              <a:t>bezpiecznie stosować </a:t>
            </a:r>
            <a:r>
              <a:rPr lang="pl-PL" dirty="0" smtClean="0"/>
              <a:t>w warunkach domowych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2556932"/>
            <a:ext cx="8659968" cy="3318936"/>
          </a:xfrm>
        </p:spPr>
        <p:txBody>
          <a:bodyPr>
            <a:normAutofit lnSpcReduction="10000"/>
          </a:bodyPr>
          <a:lstStyle/>
          <a:p>
            <a:r>
              <a:rPr lang="pl-PL" dirty="0"/>
              <a:t>O</a:t>
            </a:r>
            <a:r>
              <a:rPr lang="pl-PL" dirty="0" smtClean="0"/>
              <a:t>lejki </a:t>
            </a:r>
            <a:r>
              <a:rPr lang="pl-PL" dirty="0"/>
              <a:t>eteryczne nie rozpuszczają się w </a:t>
            </a:r>
            <a:r>
              <a:rPr lang="pl-PL" dirty="0" smtClean="0"/>
              <a:t>wodzie! Spożywanie ich lub kąpiel w nich bez rozcieńczenia grozi poparzeniem… </a:t>
            </a:r>
          </a:p>
          <a:p>
            <a:r>
              <a:rPr lang="pl-PL" dirty="0" smtClean="0"/>
              <a:t>Gdy nie masz doświadczenia w kontakcie z olejkami używaj zawsze rozcieńczonych (olejem kokosowym</a:t>
            </a:r>
            <a:r>
              <a:rPr lang="pl-PL" dirty="0"/>
              <a:t>, winogronowym, ze słodkich migdałów, </a:t>
            </a:r>
            <a:r>
              <a:rPr lang="pl-PL" dirty="0" err="1"/>
              <a:t>jojoba</a:t>
            </a:r>
            <a:r>
              <a:rPr lang="pl-PL" dirty="0"/>
              <a:t>, </a:t>
            </a:r>
            <a:r>
              <a:rPr lang="pl-PL" dirty="0" err="1" smtClean="0"/>
              <a:t>shea</a:t>
            </a:r>
            <a:r>
              <a:rPr lang="pl-PL" dirty="0" smtClean="0"/>
              <a:t>). Niektóre </a:t>
            </a:r>
            <a:r>
              <a:rPr lang="pl-PL" dirty="0"/>
              <a:t>olejki są łagodne dla skóry </a:t>
            </a:r>
            <a:r>
              <a:rPr lang="pl-PL" dirty="0" smtClean="0"/>
              <a:t>i można je nakładać punktowo bezpośrednio na skórę (np</a:t>
            </a:r>
            <a:r>
              <a:rPr lang="pl-PL" dirty="0"/>
              <a:t>. lawendowy, z drzewa herbacianego), podczas </a:t>
            </a:r>
            <a:r>
              <a:rPr lang="pl-PL" dirty="0" smtClean="0"/>
              <a:t>gdy inne wywołują natychmiast podrażniają </a:t>
            </a:r>
            <a:r>
              <a:rPr lang="pl-PL" dirty="0"/>
              <a:t>(np. cynamonowy z kory, </a:t>
            </a:r>
            <a:r>
              <a:rPr lang="pl-PL" dirty="0" smtClean="0"/>
              <a:t>imbirowy, z oregano (lebiodki pospolitej).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369" y="5172951"/>
            <a:ext cx="1217617" cy="97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Środki bezpieczeństwa czyli jak bezpiecznie stosować w warunkach domowych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2556932"/>
            <a:ext cx="8724362" cy="3318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 smtClean="0"/>
              <a:t>Olejki eteryczne jako dodatek </a:t>
            </a:r>
            <a:r>
              <a:rPr lang="pl-PL" dirty="0"/>
              <a:t>do ulubionych</a:t>
            </a:r>
            <a:r>
              <a:rPr lang="pl-PL" b="1" dirty="0"/>
              <a:t> </a:t>
            </a:r>
            <a:r>
              <a:rPr lang="pl-PL" b="1" dirty="0" smtClean="0"/>
              <a:t>naturalnych kremów</a:t>
            </a:r>
            <a:r>
              <a:rPr lang="pl-PL" dirty="0"/>
              <a:t> lub </a:t>
            </a:r>
            <a:r>
              <a:rPr lang="pl-PL" b="1" dirty="0" smtClean="0"/>
              <a:t>balsamów ok. 1 kropli do porcji</a:t>
            </a:r>
            <a:r>
              <a:rPr lang="pl-PL" dirty="0" smtClean="0"/>
              <a:t>. Stężenie nie powinno przekraczać 1-2%. Nie dodajemy olejków cytrusowych, wywołują </a:t>
            </a:r>
            <a:r>
              <a:rPr lang="pl-PL" b="1" dirty="0" smtClean="0">
                <a:solidFill>
                  <a:srgbClr val="00B050"/>
                </a:solidFill>
              </a:rPr>
              <a:t>podrażnienia i odbarwienia skóry</a:t>
            </a:r>
            <a:r>
              <a:rPr lang="pl-PL" dirty="0" smtClean="0"/>
              <a:t>!</a:t>
            </a:r>
          </a:p>
          <a:p>
            <a:pPr marL="0" indent="0">
              <a:buNone/>
            </a:pPr>
            <a:r>
              <a:rPr lang="pl-PL" dirty="0" smtClean="0"/>
              <a:t>Olejki działają fotouczulająco, szczególnie cytrusowe, nie stosować </a:t>
            </a:r>
            <a:r>
              <a:rPr lang="pl-PL" b="1" dirty="0" smtClean="0">
                <a:solidFill>
                  <a:srgbClr val="00B050"/>
                </a:solidFill>
              </a:rPr>
              <a:t>24 g</a:t>
            </a:r>
            <a:r>
              <a:rPr lang="pl-PL" dirty="0" smtClean="0"/>
              <a:t> przed planowaną kąpielą słoneczną.</a:t>
            </a:r>
          </a:p>
          <a:p>
            <a:pPr marL="0" indent="0">
              <a:buNone/>
            </a:pPr>
            <a:r>
              <a:rPr lang="pl-PL" dirty="0" smtClean="0"/>
              <a:t>Olejki przechowujemy w ciemnych, szczelnie zamkniętych buteleczkach, suchych pomieszczeniach w temperaturze pokojowej. Przydatność olejku wynosi kilka lat, po otwarciu 1-2 rok/lata.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497" y="5035639"/>
            <a:ext cx="1217617" cy="97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24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Na co zwrócić uwagę przy wyborze olejku eterycznego?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20462" y="2446986"/>
            <a:ext cx="8899301" cy="3428882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Czyste </a:t>
            </a:r>
            <a:r>
              <a:rPr lang="pl-PL" dirty="0"/>
              <a:t>olejki eteryczne nie pozostawiają śladów na papierze, </a:t>
            </a:r>
            <a:r>
              <a:rPr lang="pl-PL" dirty="0" smtClean="0"/>
              <a:t>ubraniach*.</a:t>
            </a:r>
          </a:p>
          <a:p>
            <a:r>
              <a:rPr lang="pl-PL" dirty="0" smtClean="0"/>
              <a:t>Wyjątek stanowią olejki mające ciemniejsze </a:t>
            </a:r>
            <a:r>
              <a:rPr lang="pl-PL" dirty="0"/>
              <a:t>zabarwienie i zostawiaj ślad: </a:t>
            </a:r>
            <a:r>
              <a:rPr lang="pl-PL" dirty="0" err="1"/>
              <a:t>np</a:t>
            </a:r>
            <a:r>
              <a:rPr lang="pl-PL" dirty="0"/>
              <a:t> olejek </a:t>
            </a:r>
            <a:r>
              <a:rPr lang="pl-PL" dirty="0" smtClean="0"/>
              <a:t>sandałowy, </a:t>
            </a:r>
            <a:r>
              <a:rPr lang="pl-PL" dirty="0" err="1" smtClean="0"/>
              <a:t>patchouli</a:t>
            </a:r>
            <a:r>
              <a:rPr lang="pl-PL" dirty="0" smtClean="0"/>
              <a:t>, rumiankowy, które zostawiają nietłusty ślad. Odparowanie </a:t>
            </a:r>
            <a:r>
              <a:rPr lang="pl-PL" dirty="0"/>
              <a:t>kropelki olejku w normalnych warunkach </a:t>
            </a:r>
            <a:r>
              <a:rPr lang="pl-PL" b="1" dirty="0" smtClean="0">
                <a:solidFill>
                  <a:srgbClr val="00B050"/>
                </a:solidFill>
              </a:rPr>
              <a:t>może trwać do </a:t>
            </a:r>
            <a:r>
              <a:rPr lang="pl-PL" b="1" dirty="0">
                <a:solidFill>
                  <a:srgbClr val="00B050"/>
                </a:solidFill>
              </a:rPr>
              <a:t>45minut</a:t>
            </a:r>
            <a:r>
              <a:rPr lang="pl-PL" dirty="0"/>
              <a:t>.</a:t>
            </a:r>
            <a:endParaRPr lang="pl-PL" dirty="0" smtClean="0"/>
          </a:p>
          <a:p>
            <a:r>
              <a:rPr lang="pl-PL" dirty="0" smtClean="0"/>
              <a:t>Produkt tanie nie oznacza dobrej jakości, ale nie wszystkie tańsze olejki są bezwartościowe!</a:t>
            </a:r>
          </a:p>
          <a:p>
            <a:r>
              <a:rPr lang="pl-PL" dirty="0" smtClean="0"/>
              <a:t>Czytaj etykiety: olejki </a:t>
            </a:r>
            <a:r>
              <a:rPr lang="pl-PL" dirty="0"/>
              <a:t>100% a olejki pochodzenia naturalnego to nie to samo</a:t>
            </a:r>
            <a:r>
              <a:rPr lang="pl-PL" dirty="0" smtClean="0"/>
              <a:t>!</a:t>
            </a:r>
          </a:p>
          <a:p>
            <a:r>
              <a:rPr lang="pl-PL" dirty="0" smtClean="0"/>
              <a:t>Olejek eteryczny powinien mieć podaną nazwę łacińską rośliny, z której pochodzi</a:t>
            </a:r>
          </a:p>
          <a:p>
            <a:r>
              <a:rPr lang="pl-PL" dirty="0" smtClean="0"/>
              <a:t>Jeżeli w olejku występuje </a:t>
            </a:r>
            <a:r>
              <a:rPr lang="pl-PL" dirty="0" err="1" smtClean="0"/>
              <a:t>Linalool</a:t>
            </a:r>
            <a:r>
              <a:rPr lang="pl-PL" dirty="0" smtClean="0"/>
              <a:t>/</a:t>
            </a:r>
            <a:r>
              <a:rPr lang="pl-PL" dirty="0" err="1" smtClean="0"/>
              <a:t>Linalyl</a:t>
            </a:r>
            <a:r>
              <a:rPr lang="pl-PL" dirty="0" smtClean="0"/>
              <a:t>, </a:t>
            </a:r>
            <a:r>
              <a:rPr lang="pl-PL" dirty="0" err="1" smtClean="0"/>
              <a:t>abitol</a:t>
            </a:r>
            <a:r>
              <a:rPr lang="pl-PL" dirty="0"/>
              <a:t>, alkohol benzylowy, benzoesan benzylu, glikol </a:t>
            </a:r>
            <a:r>
              <a:rPr lang="pl-PL" dirty="0" err="1"/>
              <a:t>dipropylenowy</a:t>
            </a:r>
            <a:r>
              <a:rPr lang="pl-PL" dirty="0"/>
              <a:t>, </a:t>
            </a:r>
            <a:r>
              <a:rPr lang="pl-PL" dirty="0" err="1"/>
              <a:t>karbitol</a:t>
            </a:r>
            <a:r>
              <a:rPr lang="pl-PL" dirty="0"/>
              <a:t>, </a:t>
            </a:r>
            <a:r>
              <a:rPr lang="pl-PL" dirty="0" err="1"/>
              <a:t>hercyna</a:t>
            </a:r>
            <a:r>
              <a:rPr lang="pl-PL" dirty="0"/>
              <a:t> D, </a:t>
            </a:r>
            <a:r>
              <a:rPr lang="pl-PL" dirty="0" err="1"/>
              <a:t>izopar</a:t>
            </a:r>
            <a:r>
              <a:rPr lang="pl-PL" dirty="0"/>
              <a:t>, </a:t>
            </a:r>
            <a:r>
              <a:rPr lang="pl-PL" dirty="0" err="1"/>
              <a:t>mirystynian</a:t>
            </a:r>
            <a:r>
              <a:rPr lang="pl-PL" dirty="0"/>
              <a:t> izopropylu, </a:t>
            </a:r>
            <a:r>
              <a:rPr lang="pl-PL" dirty="0" err="1"/>
              <a:t>triacetyna</a:t>
            </a:r>
            <a:r>
              <a:rPr lang="pl-PL" dirty="0"/>
              <a:t> i </a:t>
            </a:r>
            <a:r>
              <a:rPr lang="pl-PL" dirty="0" err="1"/>
              <a:t>ftalan</a:t>
            </a:r>
            <a:r>
              <a:rPr lang="pl-PL" dirty="0"/>
              <a:t> </a:t>
            </a:r>
            <a:r>
              <a:rPr lang="pl-PL" dirty="0" err="1" smtClean="0"/>
              <a:t>dietylu</a:t>
            </a:r>
            <a:r>
              <a:rPr lang="pl-PL" dirty="0"/>
              <a:t> </a:t>
            </a:r>
            <a:r>
              <a:rPr lang="pl-PL" dirty="0" smtClean="0"/>
              <a:t>to taki </a:t>
            </a:r>
            <a:r>
              <a:rPr lang="pl-PL" b="1" dirty="0" smtClean="0">
                <a:solidFill>
                  <a:srgbClr val="00B050"/>
                </a:solidFill>
              </a:rPr>
              <a:t>olejek nie nadaje się do celów terapeutycznych</a:t>
            </a:r>
            <a:r>
              <a:rPr lang="pl-PL" dirty="0" smtClean="0"/>
              <a:t>!!!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19" y="5063005"/>
            <a:ext cx="1217617" cy="97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14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Bądź świadomym konsumentem i testuj samodzielnie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Najprostszym testem jest sprawdzenie czystości olejku na papierze. Czysty olejek </a:t>
            </a:r>
            <a:r>
              <a:rPr lang="pl-PL" b="1" dirty="0" smtClean="0">
                <a:solidFill>
                  <a:srgbClr val="00B050"/>
                </a:solidFill>
              </a:rPr>
              <a:t>nie powinien pozostawiać żadnych śladów*</a:t>
            </a:r>
            <a:r>
              <a:rPr lang="pl-PL" b="1" dirty="0" smtClean="0"/>
              <a:t>.</a:t>
            </a:r>
          </a:p>
          <a:p>
            <a:r>
              <a:rPr lang="pl-PL" b="1" dirty="0" smtClean="0"/>
              <a:t>Drugim prostym </a:t>
            </a:r>
            <a:r>
              <a:rPr lang="pl-PL" b="1" dirty="0"/>
              <a:t>testem do wykrywania emulgatora w oleju jest </a:t>
            </a:r>
            <a:r>
              <a:rPr lang="pl-PL" b="1" dirty="0">
                <a:solidFill>
                  <a:srgbClr val="00B050"/>
                </a:solidFill>
              </a:rPr>
              <a:t>umieszczenie kropli w wodzie</a:t>
            </a:r>
            <a:r>
              <a:rPr lang="pl-PL" b="1" dirty="0"/>
              <a:t>. Czysty olejek eteryczny unosi się na powierzchni wody, podczas gdy zemulgowane mieszaniny rozpuszczają się w wodzie i wytwarzają mleko lub roztwory nieprzezroczyste</a:t>
            </a:r>
            <a:r>
              <a:rPr lang="pl-PL" b="1" dirty="0" smtClean="0"/>
              <a:t>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224" y="5172951"/>
            <a:ext cx="1217617" cy="97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72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Struktura prelekcji i warsztatu – cz. 1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1. Zapoznanie z olejkami eterycznymi: czym są, jak je stosować, środki bezpieczeństwa</a:t>
            </a:r>
          </a:p>
          <a:p>
            <a:pPr marL="0" indent="0">
              <a:buNone/>
            </a:pPr>
            <a:r>
              <a:rPr lang="pl-PL" dirty="0" smtClean="0"/>
              <a:t>2. Poznanie wybranych olejków eterycznych i ich prozdrowotnych właściwości</a:t>
            </a:r>
          </a:p>
          <a:p>
            <a:pPr marL="0" indent="0">
              <a:buNone/>
            </a:pPr>
            <a:r>
              <a:rPr lang="pl-PL" dirty="0" smtClean="0"/>
              <a:t>3. </a:t>
            </a:r>
            <a:r>
              <a:rPr lang="pl-PL" dirty="0" smtClean="0"/>
              <a:t>Prezentacja autorskiej metody pracy z drzewem i aromaterapią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Degustacja ziół – w trakcie warsztatu </a:t>
            </a:r>
            <a:r>
              <a:rPr lang="pl-PL" dirty="0" smtClean="0">
                <a:sym typeface="Wingdings" panose="05000000000000000000" pitchFamily="2" charset="2"/>
              </a:rPr>
              <a:t> </a:t>
            </a:r>
            <a:endParaRPr lang="pl-PL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223" y="4902018"/>
            <a:ext cx="1217617" cy="97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Przeznaczenie </a:t>
            </a:r>
            <a:r>
              <a:rPr lang="pl-PL" dirty="0" smtClean="0"/>
              <a:t>wybranych olejków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32586" y="2431722"/>
            <a:ext cx="8603087" cy="37150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 smtClean="0"/>
              <a:t>Olejki o działaniu przeciwbakteryjnym, antyseptycznym, przeciwwirusowym (także przeciwbólowym/przeciwzapalnym):</a:t>
            </a:r>
          </a:p>
          <a:p>
            <a:r>
              <a:rPr lang="pl-PL" b="1" dirty="0" smtClean="0">
                <a:solidFill>
                  <a:srgbClr val="00B050"/>
                </a:solidFill>
              </a:rPr>
              <a:t>Lawendowy, z drzewka herbacianego, imbirowy, goździkowy, z żywicy kadzidłowca, tymianek, oregano (</a:t>
            </a:r>
            <a:r>
              <a:rPr lang="pl-PL" b="1" dirty="0" err="1" smtClean="0">
                <a:solidFill>
                  <a:srgbClr val="00B050"/>
                </a:solidFill>
              </a:rPr>
              <a:t>lebiotka</a:t>
            </a:r>
            <a:r>
              <a:rPr lang="pl-PL" b="1" dirty="0" smtClean="0">
                <a:solidFill>
                  <a:srgbClr val="00B050"/>
                </a:solidFill>
              </a:rPr>
              <a:t>), sosnowy, świerkowy, eukaliptusowy, rozmaryn lekarski, rumianek lekarski/rumian rzymski</a:t>
            </a:r>
          </a:p>
          <a:p>
            <a:pPr marL="0" indent="0">
              <a:buNone/>
            </a:pPr>
            <a:r>
              <a:rPr lang="pl-PL" b="1" dirty="0" smtClean="0"/>
              <a:t>Olejki uspokajające/tonizujące/relaksujące:</a:t>
            </a:r>
          </a:p>
          <a:p>
            <a:r>
              <a:rPr lang="pl-PL" b="1" dirty="0" smtClean="0">
                <a:solidFill>
                  <a:srgbClr val="00B050"/>
                </a:solidFill>
              </a:rPr>
              <a:t>Olejek lawendowy, olejek melisowy, kozłek lekarski (waleriana), </a:t>
            </a:r>
            <a:r>
              <a:rPr lang="pl-PL" b="1" dirty="0" err="1" smtClean="0">
                <a:solidFill>
                  <a:srgbClr val="00B050"/>
                </a:solidFill>
              </a:rPr>
              <a:t>ylang-ylang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255" y="5172951"/>
            <a:ext cx="1217617" cy="97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20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Przeznaczenie wybranych olejków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2446986"/>
            <a:ext cx="8505422" cy="3696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/>
              <a:t>Olejki na lepsze krążenie obwodowe/pobudzające:</a:t>
            </a:r>
          </a:p>
          <a:p>
            <a:r>
              <a:rPr lang="pl-PL" b="1" dirty="0" smtClean="0">
                <a:solidFill>
                  <a:srgbClr val="00B050"/>
                </a:solidFill>
              </a:rPr>
              <a:t>Olejki cytrusowe: bergamota, </a:t>
            </a:r>
            <a:r>
              <a:rPr lang="pl-PL" b="1" dirty="0" err="1" smtClean="0">
                <a:solidFill>
                  <a:srgbClr val="00B050"/>
                </a:solidFill>
              </a:rPr>
              <a:t>cytrolella</a:t>
            </a:r>
            <a:r>
              <a:rPr lang="pl-PL" b="1" dirty="0" smtClean="0">
                <a:solidFill>
                  <a:srgbClr val="00B050"/>
                </a:solidFill>
              </a:rPr>
              <a:t>, trawa cytrynowa, cytryna, pomarańcza (chińska/gorzka), </a:t>
            </a:r>
            <a:r>
              <a:rPr lang="pl-PL" b="1" dirty="0" err="1" smtClean="0">
                <a:solidFill>
                  <a:srgbClr val="00B050"/>
                </a:solidFill>
              </a:rPr>
              <a:t>grejphrut</a:t>
            </a:r>
            <a:r>
              <a:rPr lang="pl-PL" b="1" dirty="0" smtClean="0">
                <a:solidFill>
                  <a:srgbClr val="00B050"/>
                </a:solidFill>
              </a:rPr>
              <a:t>, cyprys wiecznie zielony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chemeClr val="tx1"/>
                </a:solidFill>
              </a:rPr>
              <a:t>Olejki na lepszą pamięć/koncentrację/polepszenie zdolności poznawczych:</a:t>
            </a:r>
          </a:p>
          <a:p>
            <a:r>
              <a:rPr lang="pl-PL" b="1" dirty="0" smtClean="0">
                <a:solidFill>
                  <a:srgbClr val="00B050"/>
                </a:solidFill>
              </a:rPr>
              <a:t>Olejki: szałwia lekarska/muszkatołowa, rozmaryn lekarski, mięta pieprzowa</a:t>
            </a:r>
          </a:p>
          <a:p>
            <a:pPr marL="0" indent="0">
              <a:buNone/>
            </a:pPr>
            <a:endParaRPr lang="pl-PL" b="1" dirty="0" smtClean="0">
              <a:solidFill>
                <a:schemeClr val="tx1"/>
              </a:solidFill>
            </a:endParaRP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134" y="5169373"/>
            <a:ext cx="1217617" cy="97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66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Przeznaczenie wybranych olejków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/>
              <a:t>Olejki dla kobiet:</a:t>
            </a:r>
          </a:p>
          <a:p>
            <a:r>
              <a:rPr lang="pl-PL" b="1" dirty="0" smtClean="0">
                <a:solidFill>
                  <a:srgbClr val="00B050"/>
                </a:solidFill>
              </a:rPr>
              <a:t>Krwawnik, cyprys wiecznie zielony, kocanka włoska (blizny i rozstępy), róża </a:t>
            </a:r>
            <a:r>
              <a:rPr lang="pl-PL" b="1" dirty="0" err="1" smtClean="0">
                <a:solidFill>
                  <a:srgbClr val="00B050"/>
                </a:solidFill>
              </a:rPr>
              <a:t>damaceńska</a:t>
            </a:r>
            <a:r>
              <a:rPr lang="pl-PL" b="1" dirty="0" smtClean="0">
                <a:solidFill>
                  <a:srgbClr val="00B050"/>
                </a:solidFill>
              </a:rPr>
              <a:t>, lawenda (rozstępy)</a:t>
            </a:r>
            <a:endParaRPr lang="pl-PL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pl-PL" b="1" dirty="0" smtClean="0"/>
              <a:t>Olejki „na miłość i pożądanie”:</a:t>
            </a:r>
          </a:p>
          <a:p>
            <a:r>
              <a:rPr lang="pl-PL" b="1" dirty="0" smtClean="0">
                <a:solidFill>
                  <a:srgbClr val="00B050"/>
                </a:solidFill>
              </a:rPr>
              <a:t>Cynamonowy, pelargonia pachnąca (geranium), waniliowy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649" y="5172951"/>
            <a:ext cx="1217617" cy="97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10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Przeznaczenie wybranych olejków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2556932"/>
            <a:ext cx="7307686" cy="3318936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Olejki – „odstraszacze” komarów/kleszczy:</a:t>
            </a:r>
          </a:p>
          <a:p>
            <a:r>
              <a:rPr lang="pl-PL" b="1" dirty="0" smtClean="0">
                <a:solidFill>
                  <a:srgbClr val="00B050"/>
                </a:solidFill>
              </a:rPr>
              <a:t>Olejek lawendowy, </a:t>
            </a:r>
            <a:r>
              <a:rPr lang="pl-PL" b="1" dirty="0" err="1" smtClean="0">
                <a:solidFill>
                  <a:srgbClr val="00B050"/>
                </a:solidFill>
              </a:rPr>
              <a:t>wrotyczowy</a:t>
            </a:r>
            <a:r>
              <a:rPr lang="pl-PL" b="1" dirty="0" smtClean="0">
                <a:solidFill>
                  <a:srgbClr val="00B050"/>
                </a:solidFill>
              </a:rPr>
              <a:t>, z drzewa herbacianego, </a:t>
            </a:r>
            <a:r>
              <a:rPr lang="pl-PL" b="1" dirty="0" err="1" smtClean="0">
                <a:solidFill>
                  <a:srgbClr val="00B050"/>
                </a:solidFill>
              </a:rPr>
              <a:t>kociemiętki</a:t>
            </a:r>
            <a:r>
              <a:rPr lang="pl-PL" b="1" dirty="0" smtClean="0">
                <a:solidFill>
                  <a:srgbClr val="00B050"/>
                </a:solidFill>
              </a:rPr>
              <a:t>, melisowy, </a:t>
            </a:r>
          </a:p>
          <a:p>
            <a:r>
              <a:rPr lang="pl-PL" b="1" dirty="0" smtClean="0">
                <a:solidFill>
                  <a:schemeClr val="tx1"/>
                </a:solidFill>
              </a:rPr>
              <a:t>Do prezentacji: </a:t>
            </a:r>
            <a:r>
              <a:rPr lang="pl-PL" b="1" dirty="0" smtClean="0">
                <a:solidFill>
                  <a:srgbClr val="00B050"/>
                </a:solidFill>
              </a:rPr>
              <a:t>drzewo </a:t>
            </a:r>
            <a:r>
              <a:rPr lang="pl-PL" b="1" dirty="0" err="1" smtClean="0">
                <a:solidFill>
                  <a:srgbClr val="00B050"/>
                </a:solidFill>
              </a:rPr>
              <a:t>palo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r>
              <a:rPr lang="pl-PL" b="1" dirty="0" err="1" smtClean="0">
                <a:solidFill>
                  <a:srgbClr val="00B050"/>
                </a:solidFill>
              </a:rPr>
              <a:t>santo</a:t>
            </a:r>
            <a:endParaRPr lang="pl-PL" b="1" dirty="0" smtClean="0">
              <a:solidFill>
                <a:srgbClr val="00B050"/>
              </a:solidFill>
            </a:endParaRPr>
          </a:p>
          <a:p>
            <a:endParaRPr lang="pl-PL" b="1" dirty="0">
              <a:solidFill>
                <a:srgbClr val="00B05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255" y="5172951"/>
            <a:ext cx="1217617" cy="97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53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Sztuka łączenia olejków eterycznych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2421229"/>
            <a:ext cx="8518300" cy="36962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 smtClean="0"/>
              <a:t>Są olejki o lżejszej i cięższej konsystencji podobnie jak w branży perfumeryjnej.</a:t>
            </a:r>
          </a:p>
          <a:p>
            <a:r>
              <a:rPr lang="pl-PL" dirty="0" smtClean="0"/>
              <a:t>1. </a:t>
            </a:r>
            <a:r>
              <a:rPr lang="pl-PL" dirty="0" smtClean="0"/>
              <a:t>Olejki </a:t>
            </a:r>
            <a:r>
              <a:rPr lang="pl-PL" dirty="0" smtClean="0"/>
              <a:t>bazowe: </a:t>
            </a:r>
            <a:r>
              <a:rPr lang="pl-PL" dirty="0" smtClean="0"/>
              <a:t>50%</a:t>
            </a:r>
            <a:endParaRPr lang="pl-PL" dirty="0" smtClean="0"/>
          </a:p>
          <a:p>
            <a:r>
              <a:rPr lang="pl-PL" dirty="0" smtClean="0"/>
              <a:t>3. Olejki wzmacniające efekt synergii: 20%</a:t>
            </a:r>
            <a:endParaRPr lang="pl-PL" dirty="0" smtClean="0"/>
          </a:p>
          <a:p>
            <a:r>
              <a:rPr lang="pl-PL" dirty="0" smtClean="0"/>
              <a:t>3</a:t>
            </a:r>
            <a:r>
              <a:rPr lang="pl-PL" dirty="0" smtClean="0"/>
              <a:t>. Olejki wyrównujące/harmonizujące: 10-30%, np. olejki </a:t>
            </a:r>
            <a:r>
              <a:rPr lang="pl-PL" dirty="0" smtClean="0"/>
              <a:t>cytrusowe</a:t>
            </a:r>
          </a:p>
          <a:p>
            <a:r>
              <a:rPr lang="pl-PL" dirty="0"/>
              <a:t>Olejki dopełniające – </a:t>
            </a:r>
            <a:r>
              <a:rPr lang="pl-PL" dirty="0" err="1"/>
              <a:t>podkęcające</a:t>
            </a:r>
            <a:r>
              <a:rPr lang="pl-PL" dirty="0"/>
              <a:t> zapach (opcjonalnie) 1-5% mieszanki. Olejki o silnych aromatach, np. goździk, cynamon, tymianek, jałowiec itp.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WAŻNE: Nie komponuj ze sobą olejków o przeciwstawnych działaniach! Do mieszania używaj szklanych szpatułek, kroplomierzy.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134" y="5143615"/>
            <a:ext cx="1217617" cy="97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00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                    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001" y="2557463"/>
            <a:ext cx="2211376" cy="331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3374263" y="2776649"/>
            <a:ext cx="5820749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300" dirty="0"/>
              <a:t>Dziękuję za uwagę!</a:t>
            </a:r>
            <a:endParaRPr lang="pl-PL" sz="3300" dirty="0" smtClean="0"/>
          </a:p>
          <a:p>
            <a:endParaRPr lang="pl-PL" dirty="0" smtClean="0"/>
          </a:p>
          <a:p>
            <a:r>
              <a:rPr lang="pl-PL" dirty="0" smtClean="0"/>
              <a:t>dr </a:t>
            </a:r>
            <a:r>
              <a:rPr lang="pl-PL" dirty="0"/>
              <a:t>K</a:t>
            </a:r>
            <a:r>
              <a:rPr lang="pl-PL" dirty="0" smtClean="0"/>
              <a:t>arolina Julia Smoderek</a:t>
            </a:r>
          </a:p>
          <a:p>
            <a:r>
              <a:rPr lang="pl-PL" dirty="0"/>
              <a:t>z</a:t>
            </a:r>
            <a:r>
              <a:rPr lang="pl-PL" dirty="0" smtClean="0"/>
              <a:t>ielarz, terapeuta</a:t>
            </a:r>
          </a:p>
          <a:p>
            <a:r>
              <a:rPr lang="pl-PL" dirty="0" smtClean="0"/>
              <a:t>„Ziołowy Raj” – konsultacje i szkolenia</a:t>
            </a:r>
          </a:p>
          <a:p>
            <a:r>
              <a:rPr lang="pl-PL" dirty="0" smtClean="0"/>
              <a:t>ul. Admiralska 12/14</a:t>
            </a:r>
          </a:p>
          <a:p>
            <a:r>
              <a:rPr lang="pl-PL" dirty="0" smtClean="0"/>
              <a:t>Gabinet – zapisy:</a:t>
            </a:r>
          </a:p>
          <a:p>
            <a:r>
              <a:rPr lang="pl-PL" dirty="0" smtClean="0"/>
              <a:t>505 724 095</a:t>
            </a:r>
          </a:p>
          <a:p>
            <a:r>
              <a:rPr lang="pl-PL" dirty="0" smtClean="0">
                <a:hlinkClick r:id="rId3"/>
              </a:rPr>
              <a:t>kontakt@ziolowyraj.com</a:t>
            </a:r>
            <a:endParaRPr lang="pl-PL" dirty="0" smtClean="0"/>
          </a:p>
          <a:p>
            <a:r>
              <a:rPr lang="pl-PL" dirty="0" smtClean="0"/>
              <a:t>www.ziolowyraj.com</a:t>
            </a:r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882" y="747753"/>
            <a:ext cx="1780235" cy="142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57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Czego </a:t>
            </a:r>
            <a:r>
              <a:rPr lang="pl-PL" dirty="0" smtClean="0"/>
              <a:t>dziś doświadczymy?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Będziemy rozpoznawać dostępnymi nam zmysłami leśne </a:t>
            </a:r>
            <a:r>
              <a:rPr lang="pl-PL" dirty="0"/>
              <a:t>i </a:t>
            </a:r>
            <a:r>
              <a:rPr lang="pl-PL" dirty="0" smtClean="0"/>
              <a:t>ziołowe zapachy, </a:t>
            </a:r>
            <a:r>
              <a:rPr lang="pl-PL" dirty="0"/>
              <a:t>które koją zmysły, usuwają skutki zmęczenia, pobudzają twórczą wyobraźnię i przywracają radość życia i chęć </a:t>
            </a:r>
            <a:r>
              <a:rPr lang="pl-PL" dirty="0" smtClean="0"/>
              <a:t>działania.</a:t>
            </a:r>
            <a:endParaRPr lang="pl-PL" dirty="0"/>
          </a:p>
          <a:p>
            <a:r>
              <a:rPr lang="pl-PL" dirty="0"/>
              <a:t>Przy dźwiękach </a:t>
            </a:r>
            <a:r>
              <a:rPr lang="pl-PL" dirty="0" err="1"/>
              <a:t>kalimb</a:t>
            </a:r>
            <a:r>
              <a:rPr lang="pl-PL" dirty="0"/>
              <a:t> i </a:t>
            </a:r>
            <a:r>
              <a:rPr lang="pl-PL" dirty="0" err="1" smtClean="0"/>
              <a:t>drumów</a:t>
            </a:r>
            <a:r>
              <a:rPr lang="pl-PL" dirty="0" smtClean="0"/>
              <a:t> oraz zapachów lasu </a:t>
            </a:r>
            <a:r>
              <a:rPr lang="pl-PL" dirty="0"/>
              <a:t>odbędziemy wspólną wędrówkę do </a:t>
            </a:r>
            <a:r>
              <a:rPr lang="pl-PL" dirty="0" smtClean="0"/>
              <a:t>„drzew mocy”, </a:t>
            </a:r>
            <a:r>
              <a:rPr lang="pl-PL" dirty="0"/>
              <a:t>które wzmocnią naturalne siły witalne, oczyszczą i zregenerują umysł i ciało.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860" y="4902018"/>
            <a:ext cx="1217617" cy="97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900" dirty="0" smtClean="0"/>
              <a:t>Czego doświadczymy na </a:t>
            </a:r>
            <a:r>
              <a:rPr lang="pl-PL" sz="3900" dirty="0" smtClean="0"/>
              <a:t>warsztacie?</a:t>
            </a:r>
            <a:endParaRPr lang="pl-PL" sz="39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Nauczymy się komponować własne olejki eteryczne.</a:t>
            </a:r>
          </a:p>
          <a:p>
            <a:r>
              <a:rPr lang="pl-PL" dirty="0" smtClean="0"/>
              <a:t>Przygotujemy przepisy na określone dolegliwości </a:t>
            </a:r>
          </a:p>
          <a:p>
            <a:r>
              <a:rPr lang="pl-PL" dirty="0" smtClean="0"/>
              <a:t>Sporządzimy receptury – artykuły gospodarstwa domowego</a:t>
            </a:r>
          </a:p>
          <a:p>
            <a:r>
              <a:rPr lang="pl-PL" dirty="0" smtClean="0"/>
              <a:t>Porozmawiamy o życiu i roli emocji na nasze zdrowie i samopoczucie. Doświadczymy uspokajających i tonizujących właściwości olejków eterycznych ziołowych i leśnych.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165" y="5048518"/>
            <a:ext cx="1217617" cy="97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62578"/>
          </a:xfrm>
        </p:spPr>
        <p:txBody>
          <a:bodyPr/>
          <a:lstStyle/>
          <a:p>
            <a:r>
              <a:rPr lang="pl-PL" dirty="0" smtClean="0"/>
              <a:t>Czym są olejki eteryczne?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12066" y="2099255"/>
            <a:ext cx="7513748" cy="3812147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To </a:t>
            </a:r>
            <a:r>
              <a:rPr lang="pl-PL" b="1" dirty="0" smtClean="0">
                <a:solidFill>
                  <a:srgbClr val="00B050"/>
                </a:solidFill>
              </a:rPr>
              <a:t>wysoce skoncentrowane wyciągi (esencje) roślinne </a:t>
            </a:r>
            <a:r>
              <a:rPr lang="pl-PL" dirty="0" smtClean="0"/>
              <a:t>otrzymywane metodą destylacji (najczęściej parą wodną, rzadziej wytłaczaniem (np. olejki cytrusowe) </a:t>
            </a:r>
            <a:r>
              <a:rPr lang="pl-PL" dirty="0"/>
              <a:t>czy </a:t>
            </a:r>
            <a:r>
              <a:rPr lang="pl-PL" dirty="0" smtClean="0"/>
              <a:t>ekstrakcją rozpuszczalnikami.</a:t>
            </a:r>
          </a:p>
          <a:p>
            <a:r>
              <a:rPr lang="pl-PL" dirty="0"/>
              <a:t>Olejki eteryczne </a:t>
            </a:r>
            <a:r>
              <a:rPr lang="pl-PL" dirty="0" smtClean="0"/>
              <a:t>występują w stanie naturalnym w roślinach (ziołach leczniczych) </a:t>
            </a:r>
            <a:r>
              <a:rPr lang="pl-PL" dirty="0"/>
              <a:t>m.in. w owocach, korze, nasionach, korzeniach, liściach, </a:t>
            </a:r>
            <a:r>
              <a:rPr lang="pl-PL" dirty="0" smtClean="0"/>
              <a:t>kwiatach oraz w </a:t>
            </a:r>
            <a:r>
              <a:rPr lang="pl-PL" dirty="0"/>
              <a:t>żywicy czy w drewnie poszczególnych drzew. Olejki eteryczne w roślinie pełnią funkcje obronne (przeciwwirusowe, bakteriobójcze</a:t>
            </a:r>
            <a:r>
              <a:rPr lang="pl-PL" dirty="0" smtClean="0"/>
              <a:t>) lub wabiące owady. </a:t>
            </a:r>
          </a:p>
          <a:p>
            <a:r>
              <a:rPr lang="pl-PL" b="1" dirty="0" smtClean="0"/>
              <a:t>Ważne: </a:t>
            </a:r>
            <a:r>
              <a:rPr lang="pl-PL" b="1" dirty="0" smtClean="0">
                <a:solidFill>
                  <a:srgbClr val="00B050"/>
                </a:solidFill>
              </a:rPr>
              <a:t>są substancjami lotnymi! </a:t>
            </a:r>
            <a:endParaRPr lang="pl-PL" b="1" dirty="0">
              <a:solidFill>
                <a:srgbClr val="00B05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53" y="2588653"/>
            <a:ext cx="3245477" cy="216365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782" y="5112913"/>
            <a:ext cx="1217617" cy="97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Czym są olejki pod względem biochemicznym?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2137893"/>
            <a:ext cx="8724362" cy="4391696"/>
          </a:xfrm>
        </p:spPr>
        <p:txBody>
          <a:bodyPr>
            <a:normAutofit fontScale="77500" lnSpcReduction="20000"/>
          </a:bodyPr>
          <a:lstStyle/>
          <a:p>
            <a:r>
              <a:rPr lang="pl-PL" sz="2600" dirty="0"/>
              <a:t>O</a:t>
            </a:r>
            <a:r>
              <a:rPr lang="pl-PL" sz="2600" dirty="0" smtClean="0"/>
              <a:t>lejki </a:t>
            </a:r>
            <a:r>
              <a:rPr lang="pl-PL" sz="2600" dirty="0"/>
              <a:t>eteryczne </a:t>
            </a:r>
            <a:r>
              <a:rPr lang="pl-PL" sz="2600" dirty="0" smtClean="0"/>
              <a:t>to lotne substancje organiczne. Stanowią </a:t>
            </a:r>
            <a:r>
              <a:rPr lang="pl-PL" sz="2600" dirty="0"/>
              <a:t>wieloskładnikowe mieszaniny związków terpenowych i pochodnych </a:t>
            </a:r>
            <a:r>
              <a:rPr lang="pl-PL" sz="2600" dirty="0" smtClean="0"/>
              <a:t>fenolowych, a </a:t>
            </a:r>
            <a:r>
              <a:rPr lang="pl-PL" sz="2600" dirty="0"/>
              <a:t>także związków zawierających substancje siarkowe, azotowe, pochodne </a:t>
            </a:r>
            <a:r>
              <a:rPr lang="pl-PL" sz="2600" dirty="0" smtClean="0"/>
              <a:t>acetylenu. </a:t>
            </a:r>
            <a:r>
              <a:rPr lang="pl-PL" sz="2600" dirty="0"/>
              <a:t>Związki występujące w olejkach mają charakter </a:t>
            </a:r>
            <a:r>
              <a:rPr lang="pl-PL" sz="2600" b="1" dirty="0">
                <a:solidFill>
                  <a:srgbClr val="00B050"/>
                </a:solidFill>
              </a:rPr>
              <a:t>węglowodorów, alkoholi, aldehydów, ketonów, estrów i eterów.</a:t>
            </a:r>
            <a:r>
              <a:rPr lang="pl-PL" sz="2600" dirty="0"/>
              <a:t> </a:t>
            </a:r>
            <a:r>
              <a:rPr lang="pl-PL" sz="2600" dirty="0" smtClean="0"/>
              <a:t> </a:t>
            </a:r>
            <a:r>
              <a:rPr lang="pl-PL" sz="2600" dirty="0"/>
              <a:t>W skład jednego olejku może wchodzić od 20 do 200 komponentów, z czego zawsze tylko jeden jest dominujący i nadaje zapach całej mieszaninie związków.</a:t>
            </a:r>
            <a:endParaRPr lang="pl-PL" sz="2600" dirty="0" smtClean="0"/>
          </a:p>
          <a:p>
            <a:r>
              <a:rPr lang="pl-PL" sz="2600" dirty="0" smtClean="0"/>
              <a:t>Zdolność </a:t>
            </a:r>
            <a:r>
              <a:rPr lang="pl-PL" sz="2600" dirty="0"/>
              <a:t>do syntezy olejków eterycznych ma nieco ponad </a:t>
            </a:r>
            <a:r>
              <a:rPr lang="pl-PL" sz="2600" b="1" dirty="0">
                <a:solidFill>
                  <a:srgbClr val="00B050"/>
                </a:solidFill>
              </a:rPr>
              <a:t>2 000 gatunków należących do 250 rodzin roślin występujących na ziemi</a:t>
            </a:r>
            <a:r>
              <a:rPr lang="pl-PL" sz="2600" dirty="0" smtClean="0"/>
              <a:t>.</a:t>
            </a:r>
          </a:p>
          <a:p>
            <a:pPr marL="0" indent="0">
              <a:buNone/>
            </a:pPr>
            <a:endParaRPr lang="pl-PL" sz="1600" dirty="0" smtClean="0"/>
          </a:p>
          <a:p>
            <a:pPr marL="0" indent="0">
              <a:buNone/>
            </a:pPr>
            <a:r>
              <a:rPr lang="pl-PL" sz="1800" dirty="0" smtClean="0"/>
              <a:t>Źródła: </a:t>
            </a:r>
          </a:p>
          <a:p>
            <a:pPr marL="0" indent="0">
              <a:buNone/>
            </a:pPr>
            <a:r>
              <a:rPr lang="pl-PL" sz="1800" dirty="0" err="1" smtClean="0"/>
              <a:t>T.Wolski</a:t>
            </a:r>
            <a:r>
              <a:rPr lang="pl-PL" sz="1800" dirty="0"/>
              <a:t>, 2, A. Najda, E. </a:t>
            </a:r>
            <a:r>
              <a:rPr lang="pl-PL" sz="1800" dirty="0" err="1"/>
              <a:t>Hołderna</a:t>
            </a:r>
            <a:r>
              <a:rPr lang="pl-PL" sz="1800" dirty="0"/>
              <a:t>-Kędzia, </a:t>
            </a:r>
            <a:r>
              <a:rPr lang="pl-PL" sz="1800" i="1" dirty="0"/>
              <a:t>Zawartość i skład olejków eterycznych oraz ekstraktów otrzymanych z owoców </a:t>
            </a:r>
            <a:r>
              <a:rPr lang="pl-PL" sz="1800" i="1" dirty="0" smtClean="0"/>
              <a:t>niektórych </a:t>
            </a:r>
            <a:r>
              <a:rPr lang="pl-PL" sz="1800" i="1" dirty="0"/>
              <a:t>roślin z rodziny </a:t>
            </a:r>
            <a:r>
              <a:rPr lang="pl-PL" sz="1800" i="1" dirty="0" err="1"/>
              <a:t>Umbelliferae</a:t>
            </a:r>
            <a:r>
              <a:rPr lang="pl-PL" sz="1800" i="1" dirty="0"/>
              <a:t> (</a:t>
            </a:r>
            <a:r>
              <a:rPr lang="pl-PL" sz="1800" i="1" dirty="0" err="1"/>
              <a:t>Apiaceae</a:t>
            </a:r>
            <a:r>
              <a:rPr lang="pl-PL" sz="1800" i="1" dirty="0"/>
              <a:t>)wraz ze wstępną oceną przeciwbakteryjną ekstraktów</a:t>
            </a:r>
            <a:r>
              <a:rPr lang="pl-PL" sz="1800" dirty="0"/>
              <a:t>, [w:] Postępy Fitoterapii </a:t>
            </a:r>
            <a:r>
              <a:rPr lang="pl-PL" sz="1800" dirty="0" smtClean="0"/>
              <a:t>3/2004</a:t>
            </a:r>
          </a:p>
          <a:p>
            <a:pPr marL="0" indent="0">
              <a:buNone/>
            </a:pPr>
            <a:r>
              <a:rPr lang="pl-PL" sz="1800" dirty="0" smtClean="0"/>
              <a:t>I. </a:t>
            </a:r>
            <a:r>
              <a:rPr lang="pl-PL" sz="1800" dirty="0" err="1"/>
              <a:t>Przetaczek</a:t>
            </a:r>
            <a:r>
              <a:rPr lang="pl-PL" sz="1800" dirty="0"/>
              <a:t>-Rożnowska, G. Warzecha,</a:t>
            </a:r>
            <a:r>
              <a:rPr lang="pl-PL" sz="1800" i="1" dirty="0"/>
              <a:t> Analiza znajomości i wykorzystania olejków eterycznych wśród wybranej grupy konsumentów</a:t>
            </a:r>
            <a:r>
              <a:rPr lang="pl-PL" sz="1800" dirty="0"/>
              <a:t>, [w:] Medycyna Rodzinna </a:t>
            </a:r>
            <a:r>
              <a:rPr lang="pl-PL" sz="1800" dirty="0" smtClean="0"/>
              <a:t>1/2017</a:t>
            </a:r>
            <a:endParaRPr lang="pl-PL" sz="1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372" y="5157989"/>
            <a:ext cx="1217617" cy="97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832266" y="5602310"/>
            <a:ext cx="8384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Źródło: </a:t>
            </a:r>
            <a:r>
              <a:rPr lang="pl-PL" i="1" dirty="0" smtClean="0"/>
              <a:t>Olejki eteryczne i terpeny. Analiza produktów pochodzenia naturalnego</a:t>
            </a:r>
            <a:r>
              <a:rPr lang="pl-PL" dirty="0" smtClean="0"/>
              <a:t>, Uniwersytet Gdański, Wydział Chemii, Gdańsk 2013 cyt. za Anna Bober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836" y="327033"/>
            <a:ext cx="6065949" cy="5275277"/>
          </a:xfr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66" y="4951625"/>
            <a:ext cx="1217617" cy="97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4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Które rośliny zawierają najwięcej olejków?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401" y="2446987"/>
            <a:ext cx="5738476" cy="3773510"/>
          </a:xfrm>
        </p:spPr>
      </p:pic>
      <p:sp>
        <p:nvSpPr>
          <p:cNvPr id="7" name="pole tekstowe 6"/>
          <p:cNvSpPr txBox="1"/>
          <p:nvPr/>
        </p:nvSpPr>
        <p:spPr>
          <a:xfrm>
            <a:off x="8809149" y="2641104"/>
            <a:ext cx="244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Źródło: Anna Bober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956401" y="3734873"/>
            <a:ext cx="223378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Ziele piołunu</a:t>
            </a:r>
          </a:p>
          <a:p>
            <a:r>
              <a:rPr lang="pl-PL" sz="1600" dirty="0" smtClean="0"/>
              <a:t>Anyżek</a:t>
            </a:r>
          </a:p>
          <a:p>
            <a:r>
              <a:rPr lang="pl-PL" sz="1600" dirty="0" smtClean="0"/>
              <a:t>Kminek</a:t>
            </a:r>
          </a:p>
          <a:p>
            <a:r>
              <a:rPr lang="pl-PL" sz="1600" dirty="0" smtClean="0"/>
              <a:t>Goździkowiec</a:t>
            </a:r>
          </a:p>
          <a:p>
            <a:r>
              <a:rPr lang="pl-PL" sz="1600" dirty="0" smtClean="0"/>
              <a:t>Cynamon</a:t>
            </a:r>
          </a:p>
          <a:p>
            <a:r>
              <a:rPr lang="pl-PL" sz="1600" dirty="0" smtClean="0"/>
              <a:t>Fenkuł </a:t>
            </a:r>
          </a:p>
          <a:p>
            <a:r>
              <a:rPr lang="pl-PL" sz="1600" dirty="0" smtClean="0"/>
              <a:t>(koper włoski)</a:t>
            </a:r>
          </a:p>
          <a:p>
            <a:r>
              <a:rPr lang="pl-PL" sz="1600" dirty="0" smtClean="0"/>
              <a:t>Lawenda</a:t>
            </a:r>
          </a:p>
          <a:p>
            <a:r>
              <a:rPr lang="pl-PL" sz="1600" dirty="0" smtClean="0"/>
              <a:t>Oregano</a:t>
            </a:r>
          </a:p>
          <a:p>
            <a:r>
              <a:rPr lang="pl-PL" sz="1600" dirty="0" smtClean="0"/>
              <a:t>Imbir</a:t>
            </a:r>
          </a:p>
          <a:p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642" y="5150645"/>
            <a:ext cx="1217617" cy="97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49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49699"/>
          </a:xfrm>
        </p:spPr>
        <p:txBody>
          <a:bodyPr/>
          <a:lstStyle/>
          <a:p>
            <a:r>
              <a:rPr lang="pl-PL" dirty="0" smtClean="0"/>
              <a:t>Wykorzystanie olejków eterycznych: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24220" y="2034862"/>
            <a:ext cx="8393268" cy="4005330"/>
          </a:xfrm>
        </p:spPr>
        <p:txBody>
          <a:bodyPr>
            <a:normAutofit/>
          </a:bodyPr>
          <a:lstStyle/>
          <a:p>
            <a:r>
              <a:rPr lang="pl-PL" sz="3000" b="1" dirty="0" smtClean="0"/>
              <a:t>Cele kosmetyczne</a:t>
            </a:r>
          </a:p>
          <a:p>
            <a:r>
              <a:rPr lang="pl-PL" sz="3000" b="1" dirty="0" smtClean="0"/>
              <a:t>Dezynfekcja/zachowanie czystości</a:t>
            </a:r>
          </a:p>
          <a:p>
            <a:r>
              <a:rPr lang="pl-PL" sz="3000" b="1" dirty="0" smtClean="0"/>
              <a:t>Lecznictwo/terapie (przeciwbakteryjne, - wirusowe, antyseptyczne, gojące oparzenia, rany i blizny)</a:t>
            </a:r>
          </a:p>
          <a:p>
            <a:r>
              <a:rPr lang="pl-PL" sz="3000" b="1" dirty="0" smtClean="0"/>
              <a:t>Aromatyzowanie pomieszczeń (górne i dolne drogi oddechowe, nawilżanie błon śluzowych)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376" y="5066342"/>
            <a:ext cx="1217617" cy="97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1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11244</TotalTime>
  <Words>1295</Words>
  <Application>Microsoft Office PowerPoint</Application>
  <PresentationFormat>Panoramiczny</PresentationFormat>
  <Paragraphs>140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0" baseType="lpstr">
      <vt:lpstr>Arial</vt:lpstr>
      <vt:lpstr>Calibri</vt:lpstr>
      <vt:lpstr>Garamond</vt:lpstr>
      <vt:lpstr>Wingdings</vt:lpstr>
      <vt:lpstr>Organiczny</vt:lpstr>
      <vt:lpstr>  Aromaterapia – leśna i łąkowa  alternatywa dla zdrowia</vt:lpstr>
      <vt:lpstr>Struktura prelekcji i warsztatu – cz. 1</vt:lpstr>
      <vt:lpstr>Czego dziś doświadczymy?</vt:lpstr>
      <vt:lpstr>Czego doświadczymy na warsztacie?</vt:lpstr>
      <vt:lpstr>Czym są olejki eteryczne?</vt:lpstr>
      <vt:lpstr>Czym są olejki pod względem biochemicznym?</vt:lpstr>
      <vt:lpstr>Prezentacja programu PowerPoint</vt:lpstr>
      <vt:lpstr>Które rośliny zawierają najwięcej olejków?</vt:lpstr>
      <vt:lpstr>Wykorzystanie olejków eterycznych:</vt:lpstr>
      <vt:lpstr>Ciekawostki:</vt:lpstr>
      <vt:lpstr>Jak stosować olejki eteryczne?</vt:lpstr>
      <vt:lpstr>Aroma BEAUTY &amp; SPA</vt:lpstr>
      <vt:lpstr>Inne ciekawe możliwości:</vt:lpstr>
      <vt:lpstr>Dlaczego olejki eteryczne działają szybciej niż lekarstwa?</vt:lpstr>
      <vt:lpstr>Podstawowe zasady aromaterapii</vt:lpstr>
      <vt:lpstr>Środki bezpieczeństwa czyli jak bezpiecznie stosować w warunkach domowych</vt:lpstr>
      <vt:lpstr>Środki bezpieczeństwa czyli jak bezpiecznie stosować w warunkach domowych</vt:lpstr>
      <vt:lpstr>Na co zwrócić uwagę przy wyborze olejku eterycznego?</vt:lpstr>
      <vt:lpstr>Bądź świadomym konsumentem i testuj samodzielnie</vt:lpstr>
      <vt:lpstr>Przeznaczenie wybranych olejków</vt:lpstr>
      <vt:lpstr>Przeznaczenie wybranych olejków</vt:lpstr>
      <vt:lpstr>Przeznaczenie wybranych olejków</vt:lpstr>
      <vt:lpstr>Przeznaczenie wybranych olejków</vt:lpstr>
      <vt:lpstr>Sztuka łączenia olejków eterycznych</vt:lpstr>
      <vt:lpstr>                       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Aromaterapia – leśna i łąkowa  alternatywa dla zdrowia</dc:title>
  <dc:creator>Karolina Smoderek</dc:creator>
  <cp:lastModifiedBy>Karolina Smoderek</cp:lastModifiedBy>
  <cp:revision>84</cp:revision>
  <cp:lastPrinted>2021-05-05T07:59:40Z</cp:lastPrinted>
  <dcterms:created xsi:type="dcterms:W3CDTF">2020-07-20T09:47:13Z</dcterms:created>
  <dcterms:modified xsi:type="dcterms:W3CDTF">2021-05-05T20:09:21Z</dcterms:modified>
</cp:coreProperties>
</file>